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6" r:id="rId3"/>
    <p:sldId id="265" r:id="rId4"/>
    <p:sldId id="267" r:id="rId5"/>
    <p:sldId id="273" r:id="rId6"/>
    <p:sldId id="266" r:id="rId7"/>
    <p:sldId id="269" r:id="rId8"/>
    <p:sldId id="272" r:id="rId9"/>
    <p:sldId id="258" r:id="rId10"/>
    <p:sldId id="259" r:id="rId11"/>
    <p:sldId id="260" r:id="rId12"/>
    <p:sldId id="261" r:id="rId13"/>
    <p:sldId id="262" r:id="rId14"/>
    <p:sldId id="263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0D24"/>
    <a:srgbClr val="993366"/>
    <a:srgbClr val="434C55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68" d="100"/>
          <a:sy n="68" d="100"/>
        </p:scale>
        <p:origin x="7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1724A-70CB-4255-A1D7-1F6616D81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4AD340-6890-44F4-A6C6-2B6234CFA0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3E2D2-47AB-4133-8584-D7E8D802C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79612-2F9A-495C-8D0E-CF0A091D0772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A3564-FD3B-4232-8DDC-0F8A66842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4EEB5-0FA3-4FFA-93E4-D3702DE1A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086B4-DA66-4776-B947-337C5B610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37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A00A3-6B64-4767-8DF3-7A1E70DEA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A2A784-1B2B-499F-8C1F-BB1D6C641B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C4503-2706-4FB2-AFF7-C33DE7CA8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79612-2F9A-495C-8D0E-CF0A091D0772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2C278-F416-4E15-891E-C5AED26F3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ADCCD-508D-41F2-90BE-8702A8A18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086B4-DA66-4776-B947-337C5B610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0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701B21-7B69-44E0-869C-D019963793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FA5BBD-2CF6-49E6-BD7B-1786B6C2FD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9E528-4D75-4C97-BD3A-3B4AF47BD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79612-2F9A-495C-8D0E-CF0A091D0772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516D5-4ECF-4DFA-B7F0-EE518F034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79C4D-E0E6-4885-B225-62FE73CE0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086B4-DA66-4776-B947-337C5B610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5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E4BC2-C013-47B4-84C9-8AC00E942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6C8B0-91B2-4621-BF41-D25F4D19F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D8BA6-EF51-491B-A8C8-F27D3D77A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79612-2F9A-495C-8D0E-CF0A091D0772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63A87-3AAF-4450-9EA8-92BA0E059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8D120-85F5-467C-8BDB-D92A776DF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086B4-DA66-4776-B947-337C5B610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4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F09AD-DE39-466A-99CF-4B4A1B652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3B33BA-3ED0-444D-926A-B01C3E92A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57150-B662-4D81-96C9-9C8D92ADB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79612-2F9A-495C-8D0E-CF0A091D0772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78841-5574-463E-8372-9498CCCC3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DB546-64CD-447F-A46F-553DE54D4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086B4-DA66-4776-B947-337C5B610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1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5F264-9279-46BD-9CD9-0AE65E8A8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AB337-68B6-4CF8-BC76-44BF212A72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306F28-3A75-49FC-A2FF-8E9719C59F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79021-8E2F-48C3-8C46-F8ECD9CD7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79612-2F9A-495C-8D0E-CF0A091D0772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A5F417-DD0B-4E9B-B5E6-7E97A22DA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C94AB6-3F97-4B50-ABEB-E78BE62F2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086B4-DA66-4776-B947-337C5B610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20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F36B6-AD5D-482B-AC3C-15ED9A679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0DB5B9-C2EE-4564-BFE2-F5B10E924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3DF275-E2AD-4A52-92CC-8E580025AC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918726-C41E-4B40-8046-9015ABE1CD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545619-3502-488B-B0C0-B62951FCB3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CB94DE-B2D5-426F-99D5-9A988826B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79612-2F9A-495C-8D0E-CF0A091D0772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D6B6A9-D07F-49C7-A56C-58ACDE00D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5CCE82-8D0D-4091-B930-9A70A52D1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086B4-DA66-4776-B947-337C5B610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16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F919D-E1E4-4736-A772-7A81669D0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4E7D38-092A-486F-A256-A8B374C5A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79612-2F9A-495C-8D0E-CF0A091D0772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340F26-9EB7-4324-8D06-1EE1DD8FE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2B6CD7-03E2-4B0F-BD16-AF02B86F7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086B4-DA66-4776-B947-337C5B610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9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62C74A-C3B8-49D2-BD24-D3F9C7FAE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79612-2F9A-495C-8D0E-CF0A091D0772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6FDE1C-845E-469B-80EB-5631AA886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783A22-CF75-44A3-92FC-D4D1EBFAD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086B4-DA66-4776-B947-337C5B610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84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41059-2BBE-4BF5-B839-D13E3EB4A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9F30E-014D-4958-9093-14B8B9C4D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33624E-4AFE-448C-9E4B-04E918505C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EED4E4-12EE-44A7-B09E-1F2EB8B8F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79612-2F9A-495C-8D0E-CF0A091D0772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B3DE26-8EC1-442F-A51B-DAD34618B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63479B-A2F4-4A8C-96B5-ECB10E365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086B4-DA66-4776-B947-337C5B610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09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0144-97E2-4029-8CC8-742C5F412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D51B3F-6763-43FB-96D7-9D19D34FA4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CADC4E-D390-452C-84FF-75624E8266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90AC6-BEE0-4534-8D68-24378B9E4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79612-2F9A-495C-8D0E-CF0A091D0772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6C9ABC-7160-465B-985B-350713826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FC243C-B6B1-4617-AB84-068BFB661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086B4-DA66-4776-B947-337C5B610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28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29D7D0-B59C-4443-8FF8-DC15632CC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98B8AF-58A4-427E-898D-73CAD828B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0C9810-FC92-488A-A064-62596B3824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79612-2F9A-495C-8D0E-CF0A091D0772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8F9464-563E-47AB-9C84-6E993A0A77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738A8-8E55-4084-8F33-4525F713F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086B4-DA66-4776-B947-337C5B610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627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6">
            <a:extLst>
              <a:ext uri="{FF2B5EF4-FFF2-40B4-BE49-F238E27FC236}">
                <a16:creationId xmlns:a16="http://schemas.microsoft.com/office/drawing/2014/main" id="{47B9CBF0-689E-4CDC-AADB-259FCE4E6327}"/>
              </a:ext>
            </a:extLst>
          </p:cNvPr>
          <p:cNvSpPr/>
          <p:nvPr/>
        </p:nvSpPr>
        <p:spPr>
          <a:xfrm>
            <a:off x="-3616037" y="-462396"/>
            <a:ext cx="7232073" cy="7782791"/>
          </a:xfrm>
          <a:prstGeom prst="parallelogram">
            <a:avLst>
              <a:gd name="adj" fmla="val 36397"/>
            </a:avLst>
          </a:prstGeom>
          <a:gradFill flip="none" rotWithShape="1">
            <a:gsLst>
              <a:gs pos="0">
                <a:srgbClr val="993366">
                  <a:shade val="30000"/>
                  <a:satMod val="115000"/>
                </a:srgbClr>
              </a:gs>
              <a:gs pos="50000">
                <a:srgbClr val="993366">
                  <a:shade val="67500"/>
                  <a:satMod val="115000"/>
                </a:srgbClr>
              </a:gs>
              <a:gs pos="100000">
                <a:srgbClr val="993366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3F5D269-6419-4C75-BF29-277BFE4892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3"/>
          <a:stretch/>
        </p:blipFill>
        <p:spPr>
          <a:xfrm>
            <a:off x="497776" y="1414169"/>
            <a:ext cx="5506995" cy="324327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ECFAF91-BD90-4CFB-BCA3-13815CCA3650}"/>
              </a:ext>
            </a:extLst>
          </p:cNvPr>
          <p:cNvCxnSpPr/>
          <p:nvPr/>
        </p:nvCxnSpPr>
        <p:spPr>
          <a:xfrm>
            <a:off x="6209710" y="1414169"/>
            <a:ext cx="0" cy="362102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9569A8F-3B46-4FAF-B96C-1E24D47840C8}"/>
              </a:ext>
            </a:extLst>
          </p:cNvPr>
          <p:cNvSpPr txBox="1"/>
          <p:nvPr/>
        </p:nvSpPr>
        <p:spPr>
          <a:xfrm>
            <a:off x="6727371" y="1932708"/>
            <a:ext cx="496685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Downtown Self Supported Municipal Improvement District</a:t>
            </a:r>
          </a:p>
          <a:p>
            <a:r>
              <a:rPr lang="en-US" sz="2800" dirty="0">
                <a:solidFill>
                  <a:schemeClr val="bg1"/>
                </a:solidFill>
              </a:rPr>
              <a:t>2020 RECAP AND 2021 PLANS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Jesse Thoeming, Executive Director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March 25, 2021</a:t>
            </a:r>
          </a:p>
        </p:txBody>
      </p:sp>
    </p:spTree>
    <p:extLst>
      <p:ext uri="{BB962C8B-B14F-4D97-AF65-F5344CB8AC3E}">
        <p14:creationId xmlns:p14="http://schemas.microsoft.com/office/powerpoint/2010/main" val="109397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00022-AEF7-48E6-98FC-3FAC4AB64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876" y="2969057"/>
            <a:ext cx="8537443" cy="4351338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Downtown Gateways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Partnership with City,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MedQ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and I-Dot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 locations for signature gateways identified by most recent JLG Vision Plan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Current focus is on 7</a:t>
            </a:r>
            <a:r>
              <a:rPr lang="en-US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Street area 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Working with Confluence to define specific vision 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prior to submitting plan to I-DOT</a:t>
            </a:r>
          </a:p>
        </p:txBody>
      </p:sp>
      <p:pic>
        <p:nvPicPr>
          <p:cNvPr id="6" name="Picture 5" descr="A city at night&#10;&#10;Description automatically generated with low confidence">
            <a:extLst>
              <a:ext uri="{FF2B5EF4-FFF2-40B4-BE49-F238E27FC236}">
                <a16:creationId xmlns:a16="http://schemas.microsoft.com/office/drawing/2014/main" id="{5274C180-71AD-407E-9B64-8F6E44CF67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0"/>
          <a:stretch/>
        </p:blipFill>
        <p:spPr>
          <a:xfrm>
            <a:off x="-288758" y="-1743473"/>
            <a:ext cx="12634785" cy="4561941"/>
          </a:xfrm>
          <a:prstGeom prst="rect">
            <a:avLst/>
          </a:prstGeom>
        </p:spPr>
      </p:pic>
      <p:sp>
        <p:nvSpPr>
          <p:cNvPr id="4" name="Parallelogram 3">
            <a:extLst>
              <a:ext uri="{FF2B5EF4-FFF2-40B4-BE49-F238E27FC236}">
                <a16:creationId xmlns:a16="http://schemas.microsoft.com/office/drawing/2014/main" id="{AAD2BE18-BAB6-4AC0-B2A2-95AA565E4E87}"/>
              </a:ext>
            </a:extLst>
          </p:cNvPr>
          <p:cNvSpPr/>
          <p:nvPr/>
        </p:nvSpPr>
        <p:spPr>
          <a:xfrm>
            <a:off x="-3616037" y="-462396"/>
            <a:ext cx="7232073" cy="7782791"/>
          </a:xfrm>
          <a:prstGeom prst="parallelogram">
            <a:avLst>
              <a:gd name="adj" fmla="val 36397"/>
            </a:avLst>
          </a:prstGeom>
          <a:gradFill flip="none" rotWithShape="1">
            <a:gsLst>
              <a:gs pos="0">
                <a:srgbClr val="993366">
                  <a:shade val="30000"/>
                  <a:satMod val="115000"/>
                </a:srgbClr>
              </a:gs>
              <a:gs pos="50000">
                <a:srgbClr val="993366">
                  <a:shade val="67500"/>
                  <a:satMod val="115000"/>
                </a:srgbClr>
              </a:gs>
              <a:gs pos="100000">
                <a:srgbClr val="993366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76DA586-9874-487F-A6FA-8371AE604439}"/>
              </a:ext>
            </a:extLst>
          </p:cNvPr>
          <p:cNvSpPr txBox="1">
            <a:spLocks/>
          </p:cNvSpPr>
          <p:nvPr/>
        </p:nvSpPr>
        <p:spPr>
          <a:xfrm>
            <a:off x="629046" y="17394"/>
            <a:ext cx="3270325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solidFill>
                  <a:schemeClr val="bg1"/>
                </a:solidFill>
                <a:latin typeface="+mn-lt"/>
              </a:rPr>
              <a:t>Plans</a:t>
            </a:r>
          </a:p>
          <a:p>
            <a:pPr algn="l"/>
            <a:r>
              <a:rPr lang="en-US" sz="4400" b="1" dirty="0">
                <a:solidFill>
                  <a:schemeClr val="bg1"/>
                </a:solidFill>
                <a:latin typeface="+mn-lt"/>
              </a:rPr>
              <a:t>  </a:t>
            </a:r>
            <a:r>
              <a:rPr lang="en-US" sz="4400" dirty="0">
                <a:solidFill>
                  <a:schemeClr val="bg1"/>
                </a:solidFill>
                <a:latin typeface="+mn-lt"/>
              </a:rPr>
              <a:t> 2021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2A17DE1-5119-4BBD-A7C0-1B74BC3F49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3"/>
          <a:stretch/>
        </p:blipFill>
        <p:spPr>
          <a:xfrm>
            <a:off x="10747917" y="5872765"/>
            <a:ext cx="1278795" cy="75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D3E503F-FFEE-436E-9969-576F6C8F45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41"/>
          <a:stretch/>
        </p:blipFill>
        <p:spPr>
          <a:xfrm>
            <a:off x="1437568" y="-2376550"/>
            <a:ext cx="11287030" cy="607453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F72F3-E302-4E7E-9F93-86352C87C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869" y="3980019"/>
            <a:ext cx="7454428" cy="4351338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Armstrong Center/ 3</a:t>
            </a:r>
            <a:r>
              <a:rPr lang="en-US" sz="44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rd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&amp; 3rd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High tech projector installed on 3</a:t>
            </a:r>
            <a:r>
              <a:rPr lang="en-US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rd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Avenue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Display light art images and eventually events onto the south facing side of the Armstrong Center</a:t>
            </a: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E86E2C5A-A0E1-475B-A8FA-E4DA1A1CB90D}"/>
              </a:ext>
            </a:extLst>
          </p:cNvPr>
          <p:cNvSpPr/>
          <p:nvPr/>
        </p:nvSpPr>
        <p:spPr>
          <a:xfrm>
            <a:off x="-3616037" y="-462396"/>
            <a:ext cx="7232073" cy="7782791"/>
          </a:xfrm>
          <a:prstGeom prst="parallelogram">
            <a:avLst>
              <a:gd name="adj" fmla="val 36397"/>
            </a:avLst>
          </a:prstGeom>
          <a:gradFill flip="none" rotWithShape="1">
            <a:gsLst>
              <a:gs pos="0">
                <a:srgbClr val="993366">
                  <a:shade val="30000"/>
                  <a:satMod val="115000"/>
                </a:srgbClr>
              </a:gs>
              <a:gs pos="50000">
                <a:srgbClr val="993366">
                  <a:shade val="67500"/>
                  <a:satMod val="115000"/>
                </a:srgbClr>
              </a:gs>
              <a:gs pos="100000">
                <a:srgbClr val="993366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8530EF6-B999-42FC-B7D0-0223A03BDC40}"/>
              </a:ext>
            </a:extLst>
          </p:cNvPr>
          <p:cNvSpPr txBox="1">
            <a:spLocks/>
          </p:cNvSpPr>
          <p:nvPr/>
        </p:nvSpPr>
        <p:spPr>
          <a:xfrm>
            <a:off x="629046" y="17394"/>
            <a:ext cx="3270325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solidFill>
                  <a:schemeClr val="bg1"/>
                </a:solidFill>
                <a:latin typeface="+mn-lt"/>
              </a:rPr>
              <a:t>Plans</a:t>
            </a:r>
          </a:p>
          <a:p>
            <a:pPr algn="l"/>
            <a:r>
              <a:rPr lang="en-US" sz="4400" b="1" dirty="0">
                <a:solidFill>
                  <a:schemeClr val="bg1"/>
                </a:solidFill>
                <a:latin typeface="+mn-lt"/>
              </a:rPr>
              <a:t>  </a:t>
            </a:r>
            <a:r>
              <a:rPr lang="en-US" sz="4400" dirty="0">
                <a:solidFill>
                  <a:schemeClr val="bg1"/>
                </a:solidFill>
                <a:latin typeface="+mn-lt"/>
              </a:rPr>
              <a:t> 2021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E2325AF-31C4-421A-AC7A-B008F29B1E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3"/>
          <a:stretch/>
        </p:blipFill>
        <p:spPr>
          <a:xfrm>
            <a:off x="10747917" y="5872765"/>
            <a:ext cx="1278795" cy="75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4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6B3C7-31FF-4395-BF1B-44DB8277B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1384" y="2404994"/>
            <a:ext cx="9041186" cy="4351338"/>
          </a:xfrm>
        </p:spPr>
        <p:txBody>
          <a:bodyPr>
            <a:normAutofit lnSpcReduction="10000"/>
          </a:bodyPr>
          <a:lstStyle/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Future of Commercial Real Estate </a:t>
            </a:r>
          </a:p>
          <a:p>
            <a:pPr marL="0" indent="0">
              <a:buNone/>
            </a:pP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in Core Districts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Featuring MetLife VP of Real Estate Research &amp; Strategy (former CR resident) and Oxford Professor/International Economist Daniel Susskind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Delve into how Downtown and greater ICR region can confront challenges and seize opportunities that arise in the wake of the pandemic</a:t>
            </a: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Picture 5" descr="A picture containing text, outdoor, building, sky&#10;&#10;Description automatically generated">
            <a:extLst>
              <a:ext uri="{FF2B5EF4-FFF2-40B4-BE49-F238E27FC236}">
                <a16:creationId xmlns:a16="http://schemas.microsoft.com/office/drawing/2014/main" id="{E07EE4F4-6F6B-436C-AA71-4757EBADD5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" t="16141" r="-468" b="7790"/>
          <a:stretch/>
        </p:blipFill>
        <p:spPr>
          <a:xfrm>
            <a:off x="2097907" y="-2473692"/>
            <a:ext cx="10287000" cy="5216892"/>
          </a:xfrm>
          <a:prstGeom prst="rect">
            <a:avLst/>
          </a:prstGeom>
        </p:spPr>
      </p:pic>
      <p:sp>
        <p:nvSpPr>
          <p:cNvPr id="4" name="Parallelogram 3">
            <a:extLst>
              <a:ext uri="{FF2B5EF4-FFF2-40B4-BE49-F238E27FC236}">
                <a16:creationId xmlns:a16="http://schemas.microsoft.com/office/drawing/2014/main" id="{3DF2A905-A915-433A-B152-5EDA8B69C14A}"/>
              </a:ext>
            </a:extLst>
          </p:cNvPr>
          <p:cNvSpPr/>
          <p:nvPr/>
        </p:nvSpPr>
        <p:spPr>
          <a:xfrm>
            <a:off x="-3616037" y="-462396"/>
            <a:ext cx="7232073" cy="7782791"/>
          </a:xfrm>
          <a:prstGeom prst="parallelogram">
            <a:avLst>
              <a:gd name="adj" fmla="val 36397"/>
            </a:avLst>
          </a:prstGeom>
          <a:gradFill flip="none" rotWithShape="1">
            <a:gsLst>
              <a:gs pos="0">
                <a:srgbClr val="993366">
                  <a:shade val="30000"/>
                  <a:satMod val="115000"/>
                </a:srgbClr>
              </a:gs>
              <a:gs pos="50000">
                <a:srgbClr val="993366">
                  <a:shade val="67500"/>
                  <a:satMod val="115000"/>
                </a:srgbClr>
              </a:gs>
              <a:gs pos="100000">
                <a:srgbClr val="993366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9C8914-778D-4F71-A997-B24B8175AFBF}"/>
              </a:ext>
            </a:extLst>
          </p:cNvPr>
          <p:cNvSpPr txBox="1">
            <a:spLocks/>
          </p:cNvSpPr>
          <p:nvPr/>
        </p:nvSpPr>
        <p:spPr>
          <a:xfrm>
            <a:off x="629046" y="17394"/>
            <a:ext cx="3270325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solidFill>
                  <a:schemeClr val="bg1"/>
                </a:solidFill>
                <a:latin typeface="+mn-lt"/>
              </a:rPr>
              <a:t>Plans</a:t>
            </a:r>
          </a:p>
          <a:p>
            <a:pPr algn="l"/>
            <a:r>
              <a:rPr lang="en-US" sz="4400" b="1" dirty="0">
                <a:solidFill>
                  <a:schemeClr val="bg1"/>
                </a:solidFill>
                <a:latin typeface="+mn-lt"/>
              </a:rPr>
              <a:t>  </a:t>
            </a:r>
            <a:r>
              <a:rPr lang="en-US" sz="4400" dirty="0">
                <a:solidFill>
                  <a:schemeClr val="bg1"/>
                </a:solidFill>
                <a:latin typeface="+mn-lt"/>
              </a:rPr>
              <a:t> 2021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62F796D-81DE-4796-BF9A-67986AC2B6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3"/>
          <a:stretch/>
        </p:blipFill>
        <p:spPr>
          <a:xfrm>
            <a:off x="10747917" y="5872765"/>
            <a:ext cx="1278795" cy="75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5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DEE6D-B955-42B3-AEA4-6ACA52DFA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0395" y="2129830"/>
            <a:ext cx="8935307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Downtown Art in 2021</a:t>
            </a:r>
          </a:p>
          <a:p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Adcraft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building on 3</a:t>
            </a:r>
            <a:r>
              <a:rPr lang="en-US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rd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Street: Theme of community spirit; work slated to commence with local artist team in April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en-US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nd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Avenue Parking Ramp: ConnectCR-themed; world renown artist duo the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NeverCrew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(selected by the City’s VAC) scheduled to begin work late summer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Downtown/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MedQ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boundary (specific location in works): theme of celebrating our local health care heroes during pandemic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Fix Salon: mural on wall facing Dash slated to begin 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 June</a:t>
            </a: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Picture 5" descr="A picture containing text, outdoor, road, colorful&#10;&#10;Description automatically generated">
            <a:extLst>
              <a:ext uri="{FF2B5EF4-FFF2-40B4-BE49-F238E27FC236}">
                <a16:creationId xmlns:a16="http://schemas.microsoft.com/office/drawing/2014/main" id="{004A5F4C-D290-4924-82D1-E09050D952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11"/>
          <a:stretch/>
        </p:blipFill>
        <p:spPr>
          <a:xfrm>
            <a:off x="1749076" y="-2547272"/>
            <a:ext cx="10638638" cy="4491324"/>
          </a:xfrm>
          <a:prstGeom prst="rect">
            <a:avLst/>
          </a:prstGeom>
        </p:spPr>
      </p:pic>
      <p:sp>
        <p:nvSpPr>
          <p:cNvPr id="4" name="Parallelogram 3">
            <a:extLst>
              <a:ext uri="{FF2B5EF4-FFF2-40B4-BE49-F238E27FC236}">
                <a16:creationId xmlns:a16="http://schemas.microsoft.com/office/drawing/2014/main" id="{269E35BD-9511-4FF3-9341-A0E990E80BCF}"/>
              </a:ext>
            </a:extLst>
          </p:cNvPr>
          <p:cNvSpPr/>
          <p:nvPr/>
        </p:nvSpPr>
        <p:spPr>
          <a:xfrm>
            <a:off x="-3616037" y="-462396"/>
            <a:ext cx="7232073" cy="7782791"/>
          </a:xfrm>
          <a:prstGeom prst="parallelogram">
            <a:avLst>
              <a:gd name="adj" fmla="val 36397"/>
            </a:avLst>
          </a:prstGeom>
          <a:gradFill flip="none" rotWithShape="1">
            <a:gsLst>
              <a:gs pos="0">
                <a:srgbClr val="993366">
                  <a:shade val="30000"/>
                  <a:satMod val="115000"/>
                </a:srgbClr>
              </a:gs>
              <a:gs pos="50000">
                <a:srgbClr val="993366">
                  <a:shade val="67500"/>
                  <a:satMod val="115000"/>
                </a:srgbClr>
              </a:gs>
              <a:gs pos="100000">
                <a:srgbClr val="993366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7876A91-20C2-41DE-9760-880171EE38A8}"/>
              </a:ext>
            </a:extLst>
          </p:cNvPr>
          <p:cNvSpPr txBox="1">
            <a:spLocks/>
          </p:cNvSpPr>
          <p:nvPr/>
        </p:nvSpPr>
        <p:spPr>
          <a:xfrm>
            <a:off x="629046" y="17394"/>
            <a:ext cx="3270325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solidFill>
                  <a:schemeClr val="bg1"/>
                </a:solidFill>
                <a:latin typeface="+mn-lt"/>
              </a:rPr>
              <a:t>Plans</a:t>
            </a:r>
          </a:p>
          <a:p>
            <a:pPr algn="l"/>
            <a:r>
              <a:rPr lang="en-US" sz="4400" b="1" dirty="0">
                <a:solidFill>
                  <a:schemeClr val="bg1"/>
                </a:solidFill>
                <a:latin typeface="+mn-lt"/>
              </a:rPr>
              <a:t>  </a:t>
            </a:r>
            <a:r>
              <a:rPr lang="en-US" sz="4400" dirty="0">
                <a:solidFill>
                  <a:schemeClr val="bg1"/>
                </a:solidFill>
                <a:latin typeface="+mn-lt"/>
              </a:rPr>
              <a:t> 2021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252A296-EF30-4020-8AF4-09993DE9D0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3"/>
          <a:stretch/>
        </p:blipFill>
        <p:spPr>
          <a:xfrm>
            <a:off x="10747917" y="5872765"/>
            <a:ext cx="1278795" cy="75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3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building, outdoor&#10;&#10;Description automatically generated">
            <a:extLst>
              <a:ext uri="{FF2B5EF4-FFF2-40B4-BE49-F238E27FC236}">
                <a16:creationId xmlns:a16="http://schemas.microsoft.com/office/drawing/2014/main" id="{E684060C-BE9E-4778-9AEC-7ED403EA83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24"/>
          <a:stretch/>
        </p:blipFill>
        <p:spPr>
          <a:xfrm>
            <a:off x="2743200" y="-3342374"/>
            <a:ext cx="11280072" cy="61722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72C88-1394-406D-911F-E14B66702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9680" y="2969057"/>
            <a:ext cx="8733516" cy="4351338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Façade Improvements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Grant program has seen a surge in use 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over the past few weeks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Illumination projects with CRBT and Cedar River Tower 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New marquee project with TCR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Building entrance project with FIX Salon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7CA71D02-3ACB-4A69-9DE0-BD17FE30F541}"/>
              </a:ext>
            </a:extLst>
          </p:cNvPr>
          <p:cNvSpPr/>
          <p:nvPr/>
        </p:nvSpPr>
        <p:spPr>
          <a:xfrm>
            <a:off x="-3616037" y="-462396"/>
            <a:ext cx="7232073" cy="7782791"/>
          </a:xfrm>
          <a:prstGeom prst="parallelogram">
            <a:avLst>
              <a:gd name="adj" fmla="val 36397"/>
            </a:avLst>
          </a:prstGeom>
          <a:gradFill flip="none" rotWithShape="1">
            <a:gsLst>
              <a:gs pos="0">
                <a:srgbClr val="993366">
                  <a:shade val="30000"/>
                  <a:satMod val="115000"/>
                </a:srgbClr>
              </a:gs>
              <a:gs pos="50000">
                <a:srgbClr val="993366">
                  <a:shade val="67500"/>
                  <a:satMod val="115000"/>
                </a:srgbClr>
              </a:gs>
              <a:gs pos="100000">
                <a:srgbClr val="993366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8A36D6-8403-40B2-81B3-A4334503FAFD}"/>
              </a:ext>
            </a:extLst>
          </p:cNvPr>
          <p:cNvSpPr txBox="1">
            <a:spLocks/>
          </p:cNvSpPr>
          <p:nvPr/>
        </p:nvSpPr>
        <p:spPr>
          <a:xfrm>
            <a:off x="629046" y="17394"/>
            <a:ext cx="3270325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solidFill>
                  <a:schemeClr val="bg1"/>
                </a:solidFill>
                <a:latin typeface="+mn-lt"/>
              </a:rPr>
              <a:t>Plans</a:t>
            </a:r>
          </a:p>
          <a:p>
            <a:pPr algn="l"/>
            <a:r>
              <a:rPr lang="en-US" sz="4400" b="1" dirty="0">
                <a:solidFill>
                  <a:schemeClr val="bg1"/>
                </a:solidFill>
                <a:latin typeface="+mn-lt"/>
              </a:rPr>
              <a:t>  </a:t>
            </a:r>
            <a:r>
              <a:rPr lang="en-US" sz="4400" dirty="0">
                <a:solidFill>
                  <a:schemeClr val="bg1"/>
                </a:solidFill>
                <a:latin typeface="+mn-lt"/>
              </a:rPr>
              <a:t> 2021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FC2B9C7-AADA-4CB5-B29D-F61145A2C8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3"/>
          <a:stretch/>
        </p:blipFill>
        <p:spPr>
          <a:xfrm>
            <a:off x="10747917" y="5872765"/>
            <a:ext cx="1278795" cy="75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6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>
            <a:extLst>
              <a:ext uri="{FF2B5EF4-FFF2-40B4-BE49-F238E27FC236}">
                <a16:creationId xmlns:a16="http://schemas.microsoft.com/office/drawing/2014/main" id="{DEB26B7C-2F49-409E-9253-340B80511DD3}"/>
              </a:ext>
            </a:extLst>
          </p:cNvPr>
          <p:cNvSpPr/>
          <p:nvPr/>
        </p:nvSpPr>
        <p:spPr>
          <a:xfrm>
            <a:off x="-3616037" y="-462396"/>
            <a:ext cx="7232073" cy="7782791"/>
          </a:xfrm>
          <a:prstGeom prst="parallelogram">
            <a:avLst>
              <a:gd name="adj" fmla="val 36397"/>
            </a:avLst>
          </a:prstGeom>
          <a:gradFill flip="none" rotWithShape="1">
            <a:gsLst>
              <a:gs pos="0">
                <a:srgbClr val="993366">
                  <a:shade val="30000"/>
                  <a:satMod val="115000"/>
                </a:srgbClr>
              </a:gs>
              <a:gs pos="50000">
                <a:srgbClr val="993366">
                  <a:shade val="67500"/>
                  <a:satMod val="115000"/>
                </a:srgbClr>
              </a:gs>
              <a:gs pos="100000">
                <a:srgbClr val="993366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8344669-8343-42BF-B0A5-C3694D516C2E}"/>
              </a:ext>
            </a:extLst>
          </p:cNvPr>
          <p:cNvSpPr txBox="1">
            <a:spLocks/>
          </p:cNvSpPr>
          <p:nvPr/>
        </p:nvSpPr>
        <p:spPr>
          <a:xfrm>
            <a:off x="0" y="2235200"/>
            <a:ext cx="12192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chemeClr val="bg1"/>
                </a:solidFill>
                <a:latin typeface="+mn-lt"/>
              </a:rPr>
              <a:t>Thank You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2348CDF-C3D9-4B11-A609-F80BB2E225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3"/>
          <a:stretch/>
        </p:blipFill>
        <p:spPr>
          <a:xfrm>
            <a:off x="4658781" y="1736134"/>
            <a:ext cx="2874439" cy="169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19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24EC8-1A0A-49E4-AA2D-4A97D50A7E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9616" y="2416269"/>
            <a:ext cx="9144000" cy="2387600"/>
          </a:xfrm>
        </p:spPr>
        <p:txBody>
          <a:bodyPr>
            <a:noAutofit/>
          </a:bodyPr>
          <a:lstStyle/>
          <a:p>
            <a:r>
              <a:rPr lang="en-US" sz="25800" b="1" dirty="0">
                <a:solidFill>
                  <a:schemeClr val="bg1">
                    <a:alpha val="26000"/>
                  </a:schemeClr>
                </a:solidFill>
                <a:latin typeface="+mn-lt"/>
              </a:rPr>
              <a:t>2020</a:t>
            </a:r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DEB26B7C-2F49-409E-9253-340B80511DD3}"/>
              </a:ext>
            </a:extLst>
          </p:cNvPr>
          <p:cNvSpPr/>
          <p:nvPr/>
        </p:nvSpPr>
        <p:spPr>
          <a:xfrm>
            <a:off x="-3616037" y="-462396"/>
            <a:ext cx="7232073" cy="7782791"/>
          </a:xfrm>
          <a:prstGeom prst="parallelogram">
            <a:avLst>
              <a:gd name="adj" fmla="val 36397"/>
            </a:avLst>
          </a:prstGeom>
          <a:gradFill flip="none" rotWithShape="1">
            <a:gsLst>
              <a:gs pos="0">
                <a:srgbClr val="993366">
                  <a:shade val="30000"/>
                  <a:satMod val="115000"/>
                </a:srgbClr>
              </a:gs>
              <a:gs pos="50000">
                <a:srgbClr val="993366">
                  <a:shade val="67500"/>
                  <a:satMod val="115000"/>
                </a:srgbClr>
              </a:gs>
              <a:gs pos="100000">
                <a:srgbClr val="993366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8344669-8343-42BF-B0A5-C3694D516C2E}"/>
              </a:ext>
            </a:extLst>
          </p:cNvPr>
          <p:cNvSpPr txBox="1">
            <a:spLocks/>
          </p:cNvSpPr>
          <p:nvPr/>
        </p:nvSpPr>
        <p:spPr>
          <a:xfrm>
            <a:off x="304799" y="2649642"/>
            <a:ext cx="12192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0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5255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outdoor, ground, sidewalk&#10;&#10;Description automatically generated">
            <a:extLst>
              <a:ext uri="{FF2B5EF4-FFF2-40B4-BE49-F238E27FC236}">
                <a16:creationId xmlns:a16="http://schemas.microsoft.com/office/drawing/2014/main" id="{5A66311C-2654-43FB-87A8-AB24438EB9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071" y="-1623722"/>
            <a:ext cx="11337851" cy="8503388"/>
          </a:xfrm>
          <a:prstGeom prst="rect">
            <a:avLst/>
          </a:prstGeom>
        </p:spPr>
      </p:pic>
      <p:pic>
        <p:nvPicPr>
          <p:cNvPr id="5" name="Picture 4" descr="A picture containing grass, outdoor, tree, ground&#10;&#10;Description automatically generated">
            <a:extLst>
              <a:ext uri="{FF2B5EF4-FFF2-40B4-BE49-F238E27FC236}">
                <a16:creationId xmlns:a16="http://schemas.microsoft.com/office/drawing/2014/main" id="{E54F9219-13FB-436B-869A-0C758C8DD0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0" t="11365" r="9091" b="12899"/>
          <a:stretch/>
        </p:blipFill>
        <p:spPr>
          <a:xfrm>
            <a:off x="6890341" y="-164718"/>
            <a:ext cx="9621713" cy="766973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4DD4486-0E86-4E23-82A6-BAAEF91D57C7}"/>
              </a:ext>
            </a:extLst>
          </p:cNvPr>
          <p:cNvSpPr/>
          <p:nvPr/>
        </p:nvSpPr>
        <p:spPr>
          <a:xfrm>
            <a:off x="534695" y="4950372"/>
            <a:ext cx="5727880" cy="1631731"/>
          </a:xfrm>
          <a:prstGeom prst="roundRect">
            <a:avLst/>
          </a:prstGeom>
          <a:solidFill>
            <a:schemeClr val="lt1">
              <a:alpha val="82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26A78-1F38-4B42-8099-560CB206B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530" y="5039297"/>
            <a:ext cx="5328470" cy="3773010"/>
          </a:xfrm>
        </p:spPr>
        <p:txBody>
          <a:bodyPr>
            <a:normAutofit/>
          </a:bodyPr>
          <a:lstStyle/>
          <a:p>
            <a:r>
              <a:rPr lang="en-US" sz="1700" dirty="0">
                <a:solidFill>
                  <a:srgbClr val="3B0D24"/>
                </a:solidFill>
              </a:rPr>
              <a:t>Installed 20 Big Belly trash cans throughout Downtown</a:t>
            </a:r>
          </a:p>
          <a:p>
            <a:r>
              <a:rPr lang="en-US" sz="1700" dirty="0">
                <a:solidFill>
                  <a:srgbClr val="3B0D24"/>
                </a:solidFill>
              </a:rPr>
              <a:t>Partnership with Willis </a:t>
            </a:r>
            <a:r>
              <a:rPr lang="en-US" sz="1700" dirty="0" err="1">
                <a:solidFill>
                  <a:srgbClr val="3B0D24"/>
                </a:solidFill>
              </a:rPr>
              <a:t>Dady</a:t>
            </a:r>
            <a:r>
              <a:rPr lang="en-US" sz="1700" dirty="0">
                <a:solidFill>
                  <a:srgbClr val="3B0D24"/>
                </a:solidFill>
              </a:rPr>
              <a:t> to provide additional cleaning and upkeep services</a:t>
            </a:r>
          </a:p>
          <a:p>
            <a:r>
              <a:rPr lang="en-US" sz="1700" dirty="0">
                <a:solidFill>
                  <a:srgbClr val="3B0D24"/>
                </a:solidFill>
              </a:rPr>
              <a:t>Continue to sponsor Greene Square Ambassador program</a:t>
            </a:r>
          </a:p>
        </p:txBody>
      </p:sp>
      <p:pic>
        <p:nvPicPr>
          <p:cNvPr id="44" name="Picture 43" descr="Logo&#10;&#10;Description automatically generated">
            <a:extLst>
              <a:ext uri="{FF2B5EF4-FFF2-40B4-BE49-F238E27FC236}">
                <a16:creationId xmlns:a16="http://schemas.microsoft.com/office/drawing/2014/main" id="{B0152E1E-99B9-4323-A5A2-14889E6AEF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3"/>
          <a:stretch/>
        </p:blipFill>
        <p:spPr>
          <a:xfrm>
            <a:off x="10747917" y="5872765"/>
            <a:ext cx="1278795" cy="753131"/>
          </a:xfrm>
          <a:prstGeom prst="rect">
            <a:avLst/>
          </a:prstGeom>
        </p:spPr>
      </p:pic>
      <p:sp>
        <p:nvSpPr>
          <p:cNvPr id="46" name="Parallelogram 45">
            <a:extLst>
              <a:ext uri="{FF2B5EF4-FFF2-40B4-BE49-F238E27FC236}">
                <a16:creationId xmlns:a16="http://schemas.microsoft.com/office/drawing/2014/main" id="{4BD935D1-587E-450F-A9D4-5E3861ED0AD2}"/>
              </a:ext>
            </a:extLst>
          </p:cNvPr>
          <p:cNvSpPr/>
          <p:nvPr/>
        </p:nvSpPr>
        <p:spPr>
          <a:xfrm>
            <a:off x="-4601458" y="-462396"/>
            <a:ext cx="7232073" cy="7782791"/>
          </a:xfrm>
          <a:prstGeom prst="parallelogram">
            <a:avLst>
              <a:gd name="adj" fmla="val 36397"/>
            </a:avLst>
          </a:prstGeom>
          <a:gradFill flip="none" rotWithShape="1">
            <a:gsLst>
              <a:gs pos="0">
                <a:srgbClr val="3B0D24">
                  <a:alpha val="68000"/>
                </a:srgbClr>
              </a:gs>
              <a:gs pos="50000">
                <a:srgbClr val="993366">
                  <a:shade val="67500"/>
                  <a:satMod val="115000"/>
                  <a:alpha val="98000"/>
                </a:srgbClr>
              </a:gs>
              <a:gs pos="100000">
                <a:srgbClr val="993366">
                  <a:shade val="100000"/>
                  <a:satMod val="115000"/>
                  <a:alpha val="84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09C3CCD7-9EB1-4ED8-ADAA-632E4B97929D}"/>
              </a:ext>
            </a:extLst>
          </p:cNvPr>
          <p:cNvSpPr txBox="1">
            <a:spLocks/>
          </p:cNvSpPr>
          <p:nvPr/>
        </p:nvSpPr>
        <p:spPr>
          <a:xfrm>
            <a:off x="-141891" y="20847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chemeClr val="bg1">
                    <a:alpha val="26000"/>
                  </a:schemeClr>
                </a:solidFill>
                <a:latin typeface="+mn-lt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404281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C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0B607A4-92FC-4B95-AC5F-AF516763B5AD}"/>
              </a:ext>
            </a:extLst>
          </p:cNvPr>
          <p:cNvSpPr/>
          <p:nvPr/>
        </p:nvSpPr>
        <p:spPr>
          <a:xfrm>
            <a:off x="-985422" y="-256356"/>
            <a:ext cx="12759665" cy="802353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3CE4910-06B0-450A-8F2D-B777D3E2CF87}"/>
              </a:ext>
            </a:extLst>
          </p:cNvPr>
          <p:cNvSpPr txBox="1">
            <a:spLocks/>
          </p:cNvSpPr>
          <p:nvPr/>
        </p:nvSpPr>
        <p:spPr>
          <a:xfrm>
            <a:off x="2171910" y="1402273"/>
            <a:ext cx="5477511" cy="396794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Downtown CR Dollars 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2020/2021 Program </a:t>
            </a:r>
          </a:p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$150K in economic impact</a:t>
            </a:r>
          </a:p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Supporting 35 Downtown businesses</a:t>
            </a:r>
          </a:p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As of 3/22/21:	</a:t>
            </a:r>
          </a:p>
          <a:p>
            <a:pPr lvl="1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Total Approved Receipts: $98,711.59 (1,345 receipts)</a:t>
            </a:r>
          </a:p>
          <a:p>
            <a:pPr lvl="1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Number of Participants: 345</a:t>
            </a:r>
          </a:p>
          <a:p>
            <a:pPr lvl="1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Number of Gift Cards Mailed: 1,017 (worth $25,425)</a:t>
            </a:r>
          </a:p>
        </p:txBody>
      </p:sp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8D731DCA-E40E-43DB-BA36-8200093FB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560" y="713601"/>
            <a:ext cx="3806754" cy="3806754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50A233EF-052E-43EA-9C39-48CE9CF518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3"/>
          <a:stretch/>
        </p:blipFill>
        <p:spPr>
          <a:xfrm>
            <a:off x="10747917" y="5872765"/>
            <a:ext cx="1278795" cy="753131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2AFDFA4B-2DFC-4F7A-A3D0-B7E84997BBFC}"/>
              </a:ext>
            </a:extLst>
          </p:cNvPr>
          <p:cNvSpPr/>
          <p:nvPr/>
        </p:nvSpPr>
        <p:spPr>
          <a:xfrm>
            <a:off x="-4601458" y="-462396"/>
            <a:ext cx="7232073" cy="7782791"/>
          </a:xfrm>
          <a:prstGeom prst="parallelogram">
            <a:avLst>
              <a:gd name="adj" fmla="val 36397"/>
            </a:avLst>
          </a:prstGeom>
          <a:gradFill flip="none" rotWithShape="1">
            <a:gsLst>
              <a:gs pos="0">
                <a:srgbClr val="3B0D24">
                  <a:alpha val="68000"/>
                </a:srgbClr>
              </a:gs>
              <a:gs pos="50000">
                <a:srgbClr val="993366">
                  <a:shade val="67500"/>
                  <a:satMod val="115000"/>
                  <a:alpha val="98000"/>
                </a:srgbClr>
              </a:gs>
              <a:gs pos="100000">
                <a:srgbClr val="993366">
                  <a:shade val="100000"/>
                  <a:satMod val="115000"/>
                  <a:alpha val="84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CE2E75F-33C9-4786-9547-CE6F7EFC7EBD}"/>
              </a:ext>
            </a:extLst>
          </p:cNvPr>
          <p:cNvSpPr txBox="1">
            <a:spLocks/>
          </p:cNvSpPr>
          <p:nvPr/>
        </p:nvSpPr>
        <p:spPr>
          <a:xfrm>
            <a:off x="-141891" y="20847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chemeClr val="bg1">
                    <a:alpha val="26000"/>
                  </a:schemeClr>
                </a:solidFill>
                <a:latin typeface="+mn-lt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116961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A2201E-CA94-4E98-A944-E1BC03576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6" y="-1321805"/>
            <a:ext cx="12292280" cy="9219210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22EFEA7-63FD-4EC4-A4AB-A0C3923E96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3"/>
          <a:stretch/>
        </p:blipFill>
        <p:spPr>
          <a:xfrm>
            <a:off x="10747917" y="5872765"/>
            <a:ext cx="1278795" cy="75313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EC7FC5B-8AE0-4251-86A0-05C356DF48FA}"/>
              </a:ext>
            </a:extLst>
          </p:cNvPr>
          <p:cNvSpPr/>
          <p:nvPr/>
        </p:nvSpPr>
        <p:spPr>
          <a:xfrm>
            <a:off x="606197" y="5014767"/>
            <a:ext cx="2272805" cy="948152"/>
          </a:xfrm>
          <a:prstGeom prst="roundRect">
            <a:avLst/>
          </a:prstGeom>
          <a:solidFill>
            <a:schemeClr val="lt1">
              <a:alpha val="82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3CE4910-06B0-450A-8F2D-B777D3E2CF87}"/>
              </a:ext>
            </a:extLst>
          </p:cNvPr>
          <p:cNvSpPr txBox="1">
            <a:spLocks/>
          </p:cNvSpPr>
          <p:nvPr/>
        </p:nvSpPr>
        <p:spPr>
          <a:xfrm>
            <a:off x="831149" y="5291966"/>
            <a:ext cx="4048835" cy="6709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Seed to Sky Mural</a:t>
            </a:r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3F4523CF-8B27-4CB6-BD95-418FF49F9AE4}"/>
              </a:ext>
            </a:extLst>
          </p:cNvPr>
          <p:cNvSpPr/>
          <p:nvPr/>
        </p:nvSpPr>
        <p:spPr>
          <a:xfrm>
            <a:off x="-4601458" y="-462396"/>
            <a:ext cx="7232073" cy="7782791"/>
          </a:xfrm>
          <a:prstGeom prst="parallelogram">
            <a:avLst>
              <a:gd name="adj" fmla="val 36397"/>
            </a:avLst>
          </a:prstGeom>
          <a:gradFill flip="none" rotWithShape="1">
            <a:gsLst>
              <a:gs pos="0">
                <a:srgbClr val="3B0D24">
                  <a:alpha val="68000"/>
                </a:srgbClr>
              </a:gs>
              <a:gs pos="50000">
                <a:srgbClr val="993366">
                  <a:shade val="67500"/>
                  <a:satMod val="115000"/>
                  <a:alpha val="98000"/>
                </a:srgbClr>
              </a:gs>
              <a:gs pos="100000">
                <a:srgbClr val="993366">
                  <a:shade val="100000"/>
                  <a:satMod val="115000"/>
                  <a:alpha val="84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375BAEE-96EF-423E-BCB6-BB72AFF470A5}"/>
              </a:ext>
            </a:extLst>
          </p:cNvPr>
          <p:cNvSpPr txBox="1">
            <a:spLocks/>
          </p:cNvSpPr>
          <p:nvPr/>
        </p:nvSpPr>
        <p:spPr>
          <a:xfrm>
            <a:off x="-141891" y="20847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chemeClr val="bg1">
                    <a:alpha val="26000"/>
                  </a:schemeClr>
                </a:solidFill>
                <a:latin typeface="+mn-lt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49459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treet, city, light&#10;&#10;Description automatically generated">
            <a:extLst>
              <a:ext uri="{FF2B5EF4-FFF2-40B4-BE49-F238E27FC236}">
                <a16:creationId xmlns:a16="http://schemas.microsoft.com/office/drawing/2014/main" id="{8F820291-20D1-4C3E-AB9D-4979ED8184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70" y="-1278919"/>
            <a:ext cx="12267170" cy="848342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EC7FC5B-8AE0-4251-86A0-05C356DF48FA}"/>
              </a:ext>
            </a:extLst>
          </p:cNvPr>
          <p:cNvSpPr/>
          <p:nvPr/>
        </p:nvSpPr>
        <p:spPr>
          <a:xfrm>
            <a:off x="534695" y="4950372"/>
            <a:ext cx="4470856" cy="1631731"/>
          </a:xfrm>
          <a:prstGeom prst="roundRect">
            <a:avLst/>
          </a:prstGeom>
          <a:solidFill>
            <a:schemeClr val="lt1">
              <a:alpha val="82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3CE4910-06B0-450A-8F2D-B777D3E2CF87}"/>
              </a:ext>
            </a:extLst>
          </p:cNvPr>
          <p:cNvSpPr txBox="1">
            <a:spLocks/>
          </p:cNvSpPr>
          <p:nvPr/>
        </p:nvSpPr>
        <p:spPr>
          <a:xfrm>
            <a:off x="759647" y="5227572"/>
            <a:ext cx="4048835" cy="139394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District holiday lighting: will invest in one more round of new lights and décor to complete vision that was initiated during 2019 season and expanded last year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CB83DA3-9DCC-4333-AA6B-0D30EB090D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3"/>
          <a:stretch/>
        </p:blipFill>
        <p:spPr>
          <a:xfrm>
            <a:off x="10747917" y="5872765"/>
            <a:ext cx="1278795" cy="753131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A1FF6E82-FEAD-4752-8E4C-8184E9BE5DF0}"/>
              </a:ext>
            </a:extLst>
          </p:cNvPr>
          <p:cNvSpPr/>
          <p:nvPr/>
        </p:nvSpPr>
        <p:spPr>
          <a:xfrm>
            <a:off x="-4601458" y="-462396"/>
            <a:ext cx="7232073" cy="7782791"/>
          </a:xfrm>
          <a:prstGeom prst="parallelogram">
            <a:avLst>
              <a:gd name="adj" fmla="val 36397"/>
            </a:avLst>
          </a:prstGeom>
          <a:gradFill flip="none" rotWithShape="1">
            <a:gsLst>
              <a:gs pos="0">
                <a:srgbClr val="3B0D24">
                  <a:alpha val="68000"/>
                </a:srgbClr>
              </a:gs>
              <a:gs pos="50000">
                <a:srgbClr val="993366">
                  <a:shade val="67500"/>
                  <a:satMod val="115000"/>
                  <a:alpha val="98000"/>
                </a:srgbClr>
              </a:gs>
              <a:gs pos="100000">
                <a:srgbClr val="993366">
                  <a:shade val="100000"/>
                  <a:satMod val="115000"/>
                  <a:alpha val="84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0C54B27-684C-4D57-889A-3C6BF9347E25}"/>
              </a:ext>
            </a:extLst>
          </p:cNvPr>
          <p:cNvSpPr txBox="1">
            <a:spLocks/>
          </p:cNvSpPr>
          <p:nvPr/>
        </p:nvSpPr>
        <p:spPr>
          <a:xfrm>
            <a:off x="-141891" y="20847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chemeClr val="bg1">
                    <a:alpha val="26000"/>
                  </a:schemeClr>
                </a:solidFill>
                <a:latin typeface="+mn-lt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60760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1834C439-7F39-45FA-99F2-F2967E08AE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00" y="-643945"/>
            <a:ext cx="12672979" cy="8448653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22EFEA7-63FD-4EC4-A4AB-A0C3923E96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3"/>
          <a:stretch/>
        </p:blipFill>
        <p:spPr>
          <a:xfrm>
            <a:off x="10747917" y="5872765"/>
            <a:ext cx="1278795" cy="75313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EC7FC5B-8AE0-4251-86A0-05C356DF48FA}"/>
              </a:ext>
            </a:extLst>
          </p:cNvPr>
          <p:cNvSpPr/>
          <p:nvPr/>
        </p:nvSpPr>
        <p:spPr>
          <a:xfrm>
            <a:off x="606197" y="5014766"/>
            <a:ext cx="4048835" cy="1205729"/>
          </a:xfrm>
          <a:prstGeom prst="roundRect">
            <a:avLst/>
          </a:prstGeom>
          <a:solidFill>
            <a:schemeClr val="lt1">
              <a:alpha val="82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3CE4910-06B0-450A-8F2D-B777D3E2CF87}"/>
              </a:ext>
            </a:extLst>
          </p:cNvPr>
          <p:cNvSpPr txBox="1">
            <a:spLocks/>
          </p:cNvSpPr>
          <p:nvPr/>
        </p:nvSpPr>
        <p:spPr>
          <a:xfrm>
            <a:off x="831149" y="5291966"/>
            <a:ext cx="4048835" cy="6709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Second year supporting </a:t>
            </a:r>
            <a:r>
              <a:rPr lang="en-US" sz="1800" dirty="0" err="1"/>
              <a:t>ConnectCR</a:t>
            </a:r>
            <a:r>
              <a:rPr lang="en-US" sz="1800" dirty="0"/>
              <a:t> </a:t>
            </a:r>
            <a:br>
              <a:rPr lang="en-US" sz="1800" dirty="0"/>
            </a:br>
            <a:r>
              <a:rPr lang="en-US" sz="1800" dirty="0"/>
              <a:t>(5-year pledge)</a:t>
            </a:r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3F4523CF-8B27-4CB6-BD95-418FF49F9AE4}"/>
              </a:ext>
            </a:extLst>
          </p:cNvPr>
          <p:cNvSpPr/>
          <p:nvPr/>
        </p:nvSpPr>
        <p:spPr>
          <a:xfrm>
            <a:off x="-4601458" y="-462396"/>
            <a:ext cx="7232073" cy="7782791"/>
          </a:xfrm>
          <a:prstGeom prst="parallelogram">
            <a:avLst>
              <a:gd name="adj" fmla="val 36397"/>
            </a:avLst>
          </a:prstGeom>
          <a:gradFill flip="none" rotWithShape="1">
            <a:gsLst>
              <a:gs pos="0">
                <a:srgbClr val="3B0D24">
                  <a:alpha val="68000"/>
                </a:srgbClr>
              </a:gs>
              <a:gs pos="50000">
                <a:srgbClr val="993366">
                  <a:shade val="67500"/>
                  <a:satMod val="115000"/>
                  <a:alpha val="98000"/>
                </a:srgbClr>
              </a:gs>
              <a:gs pos="100000">
                <a:srgbClr val="993366">
                  <a:shade val="100000"/>
                  <a:satMod val="115000"/>
                  <a:alpha val="84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375BAEE-96EF-423E-BCB6-BB72AFF470A5}"/>
              </a:ext>
            </a:extLst>
          </p:cNvPr>
          <p:cNvSpPr txBox="1">
            <a:spLocks/>
          </p:cNvSpPr>
          <p:nvPr/>
        </p:nvSpPr>
        <p:spPr>
          <a:xfrm>
            <a:off x="-141891" y="20847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chemeClr val="bg1">
                    <a:alpha val="26000"/>
                  </a:schemeClr>
                </a:solidFill>
                <a:latin typeface="+mn-lt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16198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24EC8-1A0A-49E4-AA2D-4A97D50A7E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8905" y="2398162"/>
            <a:ext cx="9144000" cy="2387600"/>
          </a:xfrm>
        </p:spPr>
        <p:txBody>
          <a:bodyPr>
            <a:noAutofit/>
          </a:bodyPr>
          <a:lstStyle/>
          <a:p>
            <a:r>
              <a:rPr lang="en-US" sz="25800" b="1" dirty="0">
                <a:solidFill>
                  <a:schemeClr val="bg1">
                    <a:alpha val="26000"/>
                  </a:schemeClr>
                </a:solidFill>
                <a:latin typeface="+mn-lt"/>
              </a:rPr>
              <a:t>2021</a:t>
            </a:r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DEB26B7C-2F49-409E-9253-340B80511DD3}"/>
              </a:ext>
            </a:extLst>
          </p:cNvPr>
          <p:cNvSpPr/>
          <p:nvPr/>
        </p:nvSpPr>
        <p:spPr>
          <a:xfrm>
            <a:off x="-3616037" y="-462396"/>
            <a:ext cx="7232073" cy="7782791"/>
          </a:xfrm>
          <a:prstGeom prst="parallelogram">
            <a:avLst>
              <a:gd name="adj" fmla="val 36397"/>
            </a:avLst>
          </a:prstGeom>
          <a:gradFill flip="none" rotWithShape="1">
            <a:gsLst>
              <a:gs pos="0">
                <a:srgbClr val="993366">
                  <a:shade val="30000"/>
                  <a:satMod val="115000"/>
                </a:srgbClr>
              </a:gs>
              <a:gs pos="50000">
                <a:srgbClr val="993366">
                  <a:shade val="67500"/>
                  <a:satMod val="115000"/>
                </a:srgbClr>
              </a:gs>
              <a:gs pos="100000">
                <a:srgbClr val="993366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8344669-8343-42BF-B0A5-C3694D516C2E}"/>
              </a:ext>
            </a:extLst>
          </p:cNvPr>
          <p:cNvSpPr txBox="1">
            <a:spLocks/>
          </p:cNvSpPr>
          <p:nvPr/>
        </p:nvSpPr>
        <p:spPr>
          <a:xfrm>
            <a:off x="3209885" y="2740320"/>
            <a:ext cx="12192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chemeClr val="bg1"/>
                </a:solidFill>
                <a:latin typeface="+mn-lt"/>
              </a:rPr>
              <a:t>Plans</a:t>
            </a:r>
          </a:p>
        </p:txBody>
      </p:sp>
    </p:spTree>
    <p:extLst>
      <p:ext uri="{BB962C8B-B14F-4D97-AF65-F5344CB8AC3E}">
        <p14:creationId xmlns:p14="http://schemas.microsoft.com/office/powerpoint/2010/main" val="56135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4886C-29B7-4F02-B7FB-0FC67F0D3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2940" y="2663014"/>
            <a:ext cx="9419060" cy="4033350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New Downtown Brand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Experience Downtown, focus on micro districts e.g. McGrath, Greene Square, 3</a:t>
            </a:r>
            <a:r>
              <a:rPr lang="en-US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rd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and 3</a:t>
            </a:r>
            <a:r>
              <a:rPr lang="en-US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rd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Riverfront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Project includes new signage &amp; wayfinding, banners, welcome signs, district frames, skywalk signs, business roll out, and public launch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Potential unveil at first Downtown Farmers Market (Saturday June 19)</a:t>
            </a:r>
          </a:p>
        </p:txBody>
      </p:sp>
      <p:pic>
        <p:nvPicPr>
          <p:cNvPr id="4" name="Picture 3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FD42AB16-77E6-4D23-8088-6BA61E2121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0177"/>
          <a:stretch/>
        </p:blipFill>
        <p:spPr>
          <a:xfrm>
            <a:off x="2593267" y="-1947429"/>
            <a:ext cx="9698193" cy="4351339"/>
          </a:xfrm>
          <a:prstGeom prst="rect">
            <a:avLst/>
          </a:prstGeom>
        </p:spPr>
      </p:pic>
      <p:sp>
        <p:nvSpPr>
          <p:cNvPr id="6" name="Parallelogram 5">
            <a:extLst>
              <a:ext uri="{FF2B5EF4-FFF2-40B4-BE49-F238E27FC236}">
                <a16:creationId xmlns:a16="http://schemas.microsoft.com/office/drawing/2014/main" id="{78A3D4C4-C949-4741-9116-92F728B17546}"/>
              </a:ext>
            </a:extLst>
          </p:cNvPr>
          <p:cNvSpPr/>
          <p:nvPr/>
        </p:nvSpPr>
        <p:spPr>
          <a:xfrm>
            <a:off x="-3616037" y="-462396"/>
            <a:ext cx="7232073" cy="7782791"/>
          </a:xfrm>
          <a:prstGeom prst="parallelogram">
            <a:avLst>
              <a:gd name="adj" fmla="val 36397"/>
            </a:avLst>
          </a:prstGeom>
          <a:gradFill flip="none" rotWithShape="1">
            <a:gsLst>
              <a:gs pos="0">
                <a:srgbClr val="993366">
                  <a:shade val="30000"/>
                  <a:satMod val="115000"/>
                </a:srgbClr>
              </a:gs>
              <a:gs pos="50000">
                <a:srgbClr val="993366">
                  <a:shade val="67500"/>
                  <a:satMod val="115000"/>
                </a:srgbClr>
              </a:gs>
              <a:gs pos="100000">
                <a:srgbClr val="993366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E26DD6E-C3B1-492A-84FD-61A4BC49C2CE}"/>
              </a:ext>
            </a:extLst>
          </p:cNvPr>
          <p:cNvSpPr txBox="1">
            <a:spLocks/>
          </p:cNvSpPr>
          <p:nvPr/>
        </p:nvSpPr>
        <p:spPr>
          <a:xfrm>
            <a:off x="629046" y="17394"/>
            <a:ext cx="3270325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solidFill>
                  <a:schemeClr val="bg1"/>
                </a:solidFill>
                <a:latin typeface="+mn-lt"/>
              </a:rPr>
              <a:t>Plans</a:t>
            </a:r>
          </a:p>
          <a:p>
            <a:pPr algn="l"/>
            <a:r>
              <a:rPr lang="en-US" sz="4400" b="1" dirty="0">
                <a:solidFill>
                  <a:schemeClr val="bg1"/>
                </a:solidFill>
                <a:latin typeface="+mn-lt"/>
              </a:rPr>
              <a:t>  </a:t>
            </a:r>
            <a:r>
              <a:rPr lang="en-US" sz="4400" dirty="0">
                <a:solidFill>
                  <a:schemeClr val="bg1"/>
                </a:solidFill>
                <a:latin typeface="+mn-lt"/>
              </a:rPr>
              <a:t> 2021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A1A6BFB-7519-40B8-B49D-155A3A135C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3"/>
          <a:stretch/>
        </p:blipFill>
        <p:spPr>
          <a:xfrm>
            <a:off x="10747917" y="5872765"/>
            <a:ext cx="1278795" cy="75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2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1696</TotalTime>
  <Words>460</Words>
  <Application>Microsoft Office PowerPoint</Application>
  <PresentationFormat>Widescreen</PresentationFormat>
  <Paragraphs>66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2020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Downtown SSMID 2021</dc:title>
  <dc:creator>Jesse Thoeming</dc:creator>
  <cp:lastModifiedBy>Snitkey, Megan L.</cp:lastModifiedBy>
  <cp:revision>41</cp:revision>
  <dcterms:created xsi:type="dcterms:W3CDTF">2021-03-11T15:07:46Z</dcterms:created>
  <dcterms:modified xsi:type="dcterms:W3CDTF">2021-03-25T18:54:59Z</dcterms:modified>
</cp:coreProperties>
</file>